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3"/>
  </p:sldMasterIdLst>
  <p:notesMasterIdLst>
    <p:notesMasterId r:id="rId31"/>
  </p:notesMasterIdLst>
  <p:handoutMasterIdLst>
    <p:handoutMasterId r:id="rId32"/>
  </p:handoutMasterIdLst>
  <p:sldIdLst>
    <p:sldId id="264" r:id="rId4"/>
    <p:sldId id="276" r:id="rId5"/>
    <p:sldId id="275" r:id="rId6"/>
    <p:sldId id="260" r:id="rId7"/>
    <p:sldId id="261" r:id="rId8"/>
    <p:sldId id="282" r:id="rId9"/>
    <p:sldId id="280" r:id="rId10"/>
    <p:sldId id="257" r:id="rId11"/>
    <p:sldId id="263" r:id="rId12"/>
    <p:sldId id="277" r:id="rId13"/>
    <p:sldId id="278" r:id="rId14"/>
    <p:sldId id="265" r:id="rId15"/>
    <p:sldId id="285" r:id="rId16"/>
    <p:sldId id="267" r:id="rId17"/>
    <p:sldId id="279" r:id="rId18"/>
    <p:sldId id="272" r:id="rId19"/>
    <p:sldId id="283" r:id="rId20"/>
    <p:sldId id="269" r:id="rId21"/>
    <p:sldId id="270" r:id="rId22"/>
    <p:sldId id="271" r:id="rId23"/>
    <p:sldId id="284" r:id="rId24"/>
    <p:sldId id="258" r:id="rId25"/>
    <p:sldId id="281" r:id="rId26"/>
    <p:sldId id="266" r:id="rId27"/>
    <p:sldId id="273" r:id="rId28"/>
    <p:sldId id="274" r:id="rId29"/>
    <p:sldId id="268" r:id="rId30"/>
  </p:sldIdLst>
  <p:sldSz cx="9217025" cy="6858000"/>
  <p:notesSz cx="7004050" cy="92233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9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1122" y="-150"/>
      </p:cViewPr>
      <p:guideLst>
        <p:guide orient="horz" pos="2160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67163" y="0"/>
            <a:ext cx="30353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A47DC-D622-4C08-90CE-E188673D6E32}" type="datetimeFigureOut">
              <a:rPr lang="es-CO" smtClean="0"/>
              <a:t>18/09/2017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759825"/>
            <a:ext cx="30353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67163" y="8759825"/>
            <a:ext cx="30353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D6BF3-DE6F-4C74-A8A1-C8F150AC0A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283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66B21-F1E2-479C-ACDB-DCEF67D392FA}" type="datetimeFigureOut">
              <a:rPr lang="es-CO" smtClean="0"/>
              <a:t>18/09/2017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2150"/>
            <a:ext cx="4648200" cy="3459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0088" y="4381500"/>
            <a:ext cx="5603875" cy="4149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759825"/>
            <a:ext cx="30353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67163" y="8759825"/>
            <a:ext cx="30353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86BAA-E7BF-43DF-BDEF-B5F1B46FCBC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1252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86BAA-E7BF-43DF-BDEF-B5F1B46FCBC9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809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2128" y="1122363"/>
            <a:ext cx="6912769" cy="2387600"/>
          </a:xfrm>
        </p:spPr>
        <p:txBody>
          <a:bodyPr anchor="b"/>
          <a:lstStyle>
            <a:lvl1pPr algn="ctr">
              <a:defRPr sz="4536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2128" y="3602038"/>
            <a:ext cx="6912769" cy="1655762"/>
          </a:xfrm>
        </p:spPr>
        <p:txBody>
          <a:bodyPr/>
          <a:lstStyle>
            <a:lvl1pPr marL="0" indent="0" algn="ctr">
              <a:buNone/>
              <a:defRPr sz="1814"/>
            </a:lvl1pPr>
            <a:lvl2pPr marL="345643" indent="0" algn="ctr">
              <a:buNone/>
              <a:defRPr sz="1512"/>
            </a:lvl2pPr>
            <a:lvl3pPr marL="691286" indent="0" algn="ctr">
              <a:buNone/>
              <a:defRPr sz="1361"/>
            </a:lvl3pPr>
            <a:lvl4pPr marL="1036930" indent="0" algn="ctr">
              <a:buNone/>
              <a:defRPr sz="1210"/>
            </a:lvl4pPr>
            <a:lvl5pPr marL="1382573" indent="0" algn="ctr">
              <a:buNone/>
              <a:defRPr sz="1210"/>
            </a:lvl5pPr>
            <a:lvl6pPr marL="1728216" indent="0" algn="ctr">
              <a:buNone/>
              <a:defRPr sz="1210"/>
            </a:lvl6pPr>
            <a:lvl7pPr marL="2073859" indent="0" algn="ctr">
              <a:buNone/>
              <a:defRPr sz="1210"/>
            </a:lvl7pPr>
            <a:lvl8pPr marL="2419502" indent="0" algn="ctr">
              <a:buNone/>
              <a:defRPr sz="1210"/>
            </a:lvl8pPr>
            <a:lvl9pPr marL="2765146" indent="0" algn="ctr">
              <a:buNone/>
              <a:defRPr sz="121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4032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674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95934" y="365125"/>
            <a:ext cx="1987421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33671" y="365125"/>
            <a:ext cx="584705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9891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4502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870" y="1709739"/>
            <a:ext cx="7949684" cy="2852737"/>
          </a:xfrm>
        </p:spPr>
        <p:txBody>
          <a:bodyPr anchor="b"/>
          <a:lstStyle>
            <a:lvl1pPr>
              <a:defRPr sz="4536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870" y="4589464"/>
            <a:ext cx="7949684" cy="1500187"/>
          </a:xfrm>
        </p:spPr>
        <p:txBody>
          <a:bodyPr/>
          <a:lstStyle>
            <a:lvl1pPr marL="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1pPr>
            <a:lvl2pPr marL="345643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2pPr>
            <a:lvl3pPr marL="691286" indent="0">
              <a:buNone/>
              <a:defRPr sz="1361">
                <a:solidFill>
                  <a:schemeClr val="tx1">
                    <a:tint val="75000"/>
                  </a:schemeClr>
                </a:solidFill>
              </a:defRPr>
            </a:lvl3pPr>
            <a:lvl4pPr marL="1036930" indent="0">
              <a:buNone/>
              <a:defRPr sz="1210">
                <a:solidFill>
                  <a:schemeClr val="tx1">
                    <a:tint val="75000"/>
                  </a:schemeClr>
                </a:solidFill>
              </a:defRPr>
            </a:lvl4pPr>
            <a:lvl5pPr marL="1382573" indent="0">
              <a:buNone/>
              <a:defRPr sz="1210">
                <a:solidFill>
                  <a:schemeClr val="tx1">
                    <a:tint val="75000"/>
                  </a:schemeClr>
                </a:solidFill>
              </a:defRPr>
            </a:lvl5pPr>
            <a:lvl6pPr marL="1728216" indent="0">
              <a:buNone/>
              <a:defRPr sz="1210">
                <a:solidFill>
                  <a:schemeClr val="tx1">
                    <a:tint val="75000"/>
                  </a:schemeClr>
                </a:solidFill>
              </a:defRPr>
            </a:lvl6pPr>
            <a:lvl7pPr marL="2073859" indent="0">
              <a:buNone/>
              <a:defRPr sz="1210">
                <a:solidFill>
                  <a:schemeClr val="tx1">
                    <a:tint val="75000"/>
                  </a:schemeClr>
                </a:solidFill>
              </a:defRPr>
            </a:lvl7pPr>
            <a:lvl8pPr marL="2419502" indent="0">
              <a:buNone/>
              <a:defRPr sz="1210">
                <a:solidFill>
                  <a:schemeClr val="tx1">
                    <a:tint val="75000"/>
                  </a:schemeClr>
                </a:solidFill>
              </a:defRPr>
            </a:lvl8pPr>
            <a:lvl9pPr marL="2765146" indent="0">
              <a:buNone/>
              <a:defRPr sz="12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0700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33670" y="1825625"/>
            <a:ext cx="3917236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66119" y="1825625"/>
            <a:ext cx="3917236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94866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4871" y="365126"/>
            <a:ext cx="7949684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4871" y="1681163"/>
            <a:ext cx="3899233" cy="823912"/>
          </a:xfrm>
        </p:spPr>
        <p:txBody>
          <a:bodyPr anchor="b"/>
          <a:lstStyle>
            <a:lvl1pPr marL="0" indent="0">
              <a:buNone/>
              <a:defRPr sz="1814" b="1"/>
            </a:lvl1pPr>
            <a:lvl2pPr marL="345643" indent="0">
              <a:buNone/>
              <a:defRPr sz="1512" b="1"/>
            </a:lvl2pPr>
            <a:lvl3pPr marL="691286" indent="0">
              <a:buNone/>
              <a:defRPr sz="1361" b="1"/>
            </a:lvl3pPr>
            <a:lvl4pPr marL="1036930" indent="0">
              <a:buNone/>
              <a:defRPr sz="1210" b="1"/>
            </a:lvl4pPr>
            <a:lvl5pPr marL="1382573" indent="0">
              <a:buNone/>
              <a:defRPr sz="1210" b="1"/>
            </a:lvl5pPr>
            <a:lvl6pPr marL="1728216" indent="0">
              <a:buNone/>
              <a:defRPr sz="1210" b="1"/>
            </a:lvl6pPr>
            <a:lvl7pPr marL="2073859" indent="0">
              <a:buNone/>
              <a:defRPr sz="1210" b="1"/>
            </a:lvl7pPr>
            <a:lvl8pPr marL="2419502" indent="0">
              <a:buNone/>
              <a:defRPr sz="1210" b="1"/>
            </a:lvl8pPr>
            <a:lvl9pPr marL="2765146" indent="0">
              <a:buNone/>
              <a:defRPr sz="121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4871" y="2505075"/>
            <a:ext cx="3899233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66119" y="1681163"/>
            <a:ext cx="3918436" cy="823912"/>
          </a:xfrm>
        </p:spPr>
        <p:txBody>
          <a:bodyPr anchor="b"/>
          <a:lstStyle>
            <a:lvl1pPr marL="0" indent="0">
              <a:buNone/>
              <a:defRPr sz="1814" b="1"/>
            </a:lvl1pPr>
            <a:lvl2pPr marL="345643" indent="0">
              <a:buNone/>
              <a:defRPr sz="1512" b="1"/>
            </a:lvl2pPr>
            <a:lvl3pPr marL="691286" indent="0">
              <a:buNone/>
              <a:defRPr sz="1361" b="1"/>
            </a:lvl3pPr>
            <a:lvl4pPr marL="1036930" indent="0">
              <a:buNone/>
              <a:defRPr sz="1210" b="1"/>
            </a:lvl4pPr>
            <a:lvl5pPr marL="1382573" indent="0">
              <a:buNone/>
              <a:defRPr sz="1210" b="1"/>
            </a:lvl5pPr>
            <a:lvl6pPr marL="1728216" indent="0">
              <a:buNone/>
              <a:defRPr sz="1210" b="1"/>
            </a:lvl6pPr>
            <a:lvl7pPr marL="2073859" indent="0">
              <a:buNone/>
              <a:defRPr sz="1210" b="1"/>
            </a:lvl7pPr>
            <a:lvl8pPr marL="2419502" indent="0">
              <a:buNone/>
              <a:defRPr sz="1210" b="1"/>
            </a:lvl8pPr>
            <a:lvl9pPr marL="2765146" indent="0">
              <a:buNone/>
              <a:defRPr sz="121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66119" y="2505075"/>
            <a:ext cx="3918436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7407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1354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0670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4871" y="457200"/>
            <a:ext cx="2972730" cy="1600200"/>
          </a:xfrm>
        </p:spPr>
        <p:txBody>
          <a:bodyPr anchor="b"/>
          <a:lstStyle>
            <a:lvl1pPr>
              <a:defRPr sz="2419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18436" y="987426"/>
            <a:ext cx="4666119" cy="4873625"/>
          </a:xfrm>
        </p:spPr>
        <p:txBody>
          <a:bodyPr/>
          <a:lstStyle>
            <a:lvl1pPr>
              <a:defRPr sz="2419"/>
            </a:lvl1pPr>
            <a:lvl2pPr>
              <a:defRPr sz="2117"/>
            </a:lvl2pPr>
            <a:lvl3pPr>
              <a:defRPr sz="1814"/>
            </a:lvl3pPr>
            <a:lvl4pPr>
              <a:defRPr sz="1512"/>
            </a:lvl4pPr>
            <a:lvl5pPr>
              <a:defRPr sz="1512"/>
            </a:lvl5pPr>
            <a:lvl6pPr>
              <a:defRPr sz="1512"/>
            </a:lvl6pPr>
            <a:lvl7pPr>
              <a:defRPr sz="1512"/>
            </a:lvl7pPr>
            <a:lvl8pPr>
              <a:defRPr sz="1512"/>
            </a:lvl8pPr>
            <a:lvl9pPr>
              <a:defRPr sz="1512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4871" y="2057400"/>
            <a:ext cx="2972730" cy="3811588"/>
          </a:xfrm>
        </p:spPr>
        <p:txBody>
          <a:bodyPr/>
          <a:lstStyle>
            <a:lvl1pPr marL="0" indent="0">
              <a:buNone/>
              <a:defRPr sz="1210"/>
            </a:lvl1pPr>
            <a:lvl2pPr marL="345643" indent="0">
              <a:buNone/>
              <a:defRPr sz="1058"/>
            </a:lvl2pPr>
            <a:lvl3pPr marL="691286" indent="0">
              <a:buNone/>
              <a:defRPr sz="907"/>
            </a:lvl3pPr>
            <a:lvl4pPr marL="1036930" indent="0">
              <a:buNone/>
              <a:defRPr sz="756"/>
            </a:lvl4pPr>
            <a:lvl5pPr marL="1382573" indent="0">
              <a:buNone/>
              <a:defRPr sz="756"/>
            </a:lvl5pPr>
            <a:lvl6pPr marL="1728216" indent="0">
              <a:buNone/>
              <a:defRPr sz="756"/>
            </a:lvl6pPr>
            <a:lvl7pPr marL="2073859" indent="0">
              <a:buNone/>
              <a:defRPr sz="756"/>
            </a:lvl7pPr>
            <a:lvl8pPr marL="2419502" indent="0">
              <a:buNone/>
              <a:defRPr sz="756"/>
            </a:lvl8pPr>
            <a:lvl9pPr marL="2765146" indent="0">
              <a:buNone/>
              <a:defRPr sz="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49347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4871" y="457200"/>
            <a:ext cx="2972730" cy="1600200"/>
          </a:xfrm>
        </p:spPr>
        <p:txBody>
          <a:bodyPr anchor="b"/>
          <a:lstStyle>
            <a:lvl1pPr>
              <a:defRPr sz="2419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918436" y="987426"/>
            <a:ext cx="4666119" cy="4873625"/>
          </a:xfrm>
        </p:spPr>
        <p:txBody>
          <a:bodyPr/>
          <a:lstStyle>
            <a:lvl1pPr marL="0" indent="0">
              <a:buNone/>
              <a:defRPr sz="2419"/>
            </a:lvl1pPr>
            <a:lvl2pPr marL="345643" indent="0">
              <a:buNone/>
              <a:defRPr sz="2117"/>
            </a:lvl2pPr>
            <a:lvl3pPr marL="691286" indent="0">
              <a:buNone/>
              <a:defRPr sz="1814"/>
            </a:lvl3pPr>
            <a:lvl4pPr marL="1036930" indent="0">
              <a:buNone/>
              <a:defRPr sz="1512"/>
            </a:lvl4pPr>
            <a:lvl5pPr marL="1382573" indent="0">
              <a:buNone/>
              <a:defRPr sz="1512"/>
            </a:lvl5pPr>
            <a:lvl6pPr marL="1728216" indent="0">
              <a:buNone/>
              <a:defRPr sz="1512"/>
            </a:lvl6pPr>
            <a:lvl7pPr marL="2073859" indent="0">
              <a:buNone/>
              <a:defRPr sz="1512"/>
            </a:lvl7pPr>
            <a:lvl8pPr marL="2419502" indent="0">
              <a:buNone/>
              <a:defRPr sz="1512"/>
            </a:lvl8pPr>
            <a:lvl9pPr marL="2765146" indent="0">
              <a:buNone/>
              <a:defRPr sz="1512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4871" y="2057400"/>
            <a:ext cx="2972730" cy="3811588"/>
          </a:xfrm>
        </p:spPr>
        <p:txBody>
          <a:bodyPr/>
          <a:lstStyle>
            <a:lvl1pPr marL="0" indent="0">
              <a:buNone/>
              <a:defRPr sz="1210"/>
            </a:lvl1pPr>
            <a:lvl2pPr marL="345643" indent="0">
              <a:buNone/>
              <a:defRPr sz="1058"/>
            </a:lvl2pPr>
            <a:lvl3pPr marL="691286" indent="0">
              <a:buNone/>
              <a:defRPr sz="907"/>
            </a:lvl3pPr>
            <a:lvl4pPr marL="1036930" indent="0">
              <a:buNone/>
              <a:defRPr sz="756"/>
            </a:lvl4pPr>
            <a:lvl5pPr marL="1382573" indent="0">
              <a:buNone/>
              <a:defRPr sz="756"/>
            </a:lvl5pPr>
            <a:lvl6pPr marL="1728216" indent="0">
              <a:buNone/>
              <a:defRPr sz="756"/>
            </a:lvl6pPr>
            <a:lvl7pPr marL="2073859" indent="0">
              <a:buNone/>
              <a:defRPr sz="756"/>
            </a:lvl7pPr>
            <a:lvl8pPr marL="2419502" indent="0">
              <a:buNone/>
              <a:defRPr sz="756"/>
            </a:lvl8pPr>
            <a:lvl9pPr marL="2765146" indent="0">
              <a:buNone/>
              <a:defRPr sz="75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3618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33671" y="365126"/>
            <a:ext cx="79496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3671" y="1825625"/>
            <a:ext cx="794968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33670" y="6356351"/>
            <a:ext cx="2073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7C487-E14D-4C45-A189-33C9C20102D4}" type="datetimeFigureOut">
              <a:rPr lang="es-CO" smtClean="0"/>
              <a:t>18/09/2017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53140" y="6356351"/>
            <a:ext cx="3110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09524" y="6356351"/>
            <a:ext cx="2073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A0B17-1F3B-45B9-92F5-3DCC7D25CB58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4157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91286" rtl="0" eaLnBrk="1" latinLnBrk="0" hangingPunct="1">
        <a:lnSpc>
          <a:spcPct val="90000"/>
        </a:lnSpc>
        <a:spcBef>
          <a:spcPct val="0"/>
        </a:spcBef>
        <a:buNone/>
        <a:defRPr sz="3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2822" indent="-172822" algn="l" defTabSz="691286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117" kern="1200">
          <a:solidFill>
            <a:schemeClr val="tx1"/>
          </a:solidFill>
          <a:latin typeface="+mn-lt"/>
          <a:ea typeface="+mn-ea"/>
          <a:cs typeface="+mn-cs"/>
        </a:defRPr>
      </a:lvl1pPr>
      <a:lvl2pPr marL="518465" indent="-172822" algn="l" defTabSz="691286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2pPr>
      <a:lvl3pPr marL="864108" indent="-172822" algn="l" defTabSz="691286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209751" indent="-172822" algn="l" defTabSz="691286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4pPr>
      <a:lvl5pPr marL="1555394" indent="-172822" algn="l" defTabSz="691286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5pPr>
      <a:lvl6pPr marL="1901038" indent="-172822" algn="l" defTabSz="691286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6pPr>
      <a:lvl7pPr marL="2246681" indent="-172822" algn="l" defTabSz="691286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7pPr>
      <a:lvl8pPr marL="2592324" indent="-172822" algn="l" defTabSz="691286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8pPr>
      <a:lvl9pPr marL="2937967" indent="-172822" algn="l" defTabSz="691286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91286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1pPr>
      <a:lvl2pPr marL="345643" algn="l" defTabSz="691286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2pPr>
      <a:lvl3pPr marL="691286" algn="l" defTabSz="691286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3pPr>
      <a:lvl4pPr marL="1036930" algn="l" defTabSz="691286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4pPr>
      <a:lvl5pPr marL="1382573" algn="l" defTabSz="691286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5pPr>
      <a:lvl6pPr marL="1728216" algn="l" defTabSz="691286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6pPr>
      <a:lvl7pPr marL="2073859" algn="l" defTabSz="691286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7pPr>
      <a:lvl8pPr marL="2419502" algn="l" defTabSz="691286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8pPr>
      <a:lvl9pPr marL="2765146" algn="l" defTabSz="691286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-109387" y="3044568"/>
            <a:ext cx="9398995" cy="240065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7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HORARIOS TUTORÍAS</a:t>
            </a:r>
          </a:p>
          <a:p>
            <a:pPr algn="ctr"/>
            <a:r>
              <a:rPr lang="es-ES" sz="80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2017-03</a:t>
            </a:r>
            <a:endParaRPr lang="es-ES" sz="8000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2052" name="Picture 4" descr="Resultado de imagen para logo universidad sergio arbole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257" y="185964"/>
            <a:ext cx="5521708" cy="273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19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-32434" y="332656"/>
            <a:ext cx="91830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INTERNACIONAL DE ADMINISTRACIÓN y MARKETING 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CONTADURÍA PUBLICA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 TUTORÍAS 2017 – 3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93348"/>
              </p:ext>
            </p:extLst>
          </p:nvPr>
        </p:nvGraphicFramePr>
        <p:xfrm>
          <a:off x="166619" y="1700808"/>
          <a:ext cx="8784976" cy="4639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2681"/>
                <a:gridCol w="2797204"/>
                <a:gridCol w="2736304"/>
                <a:gridCol w="1678787"/>
              </a:tblGrid>
              <a:tr h="245820">
                <a:tc>
                  <a:txBody>
                    <a:bodyPr/>
                    <a:lstStyle/>
                    <a:p>
                      <a:pPr algn="ctr" fontAlgn="b"/>
                      <a:endParaRPr lang="es-CO" sz="12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</a:p>
                    <a:p>
                      <a:pPr algn="ctr" fontAlgn="b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72093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ALBERTO</a:t>
                      </a:r>
                      <a:r>
                        <a:rPr lang="es-C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LOVERA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Contabilidad</a:t>
                      </a:r>
                      <a:r>
                        <a:rPr lang="es-C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y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9 am a 10 am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Miércoles y Viernes 8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7031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GERMÁN</a:t>
                      </a:r>
                      <a:r>
                        <a:rPr lang="es-C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ESCOBAR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Contabilidad</a:t>
                      </a:r>
                      <a:r>
                        <a:rPr lang="es-C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y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 am a 11 am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E.I.A.M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profesores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rtl="0" fontAlgn="b"/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H</a:t>
                      </a:r>
                      <a:endParaRPr lang="es-CO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NELSON</a:t>
                      </a:r>
                      <a:r>
                        <a:rPr lang="es-C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RAMÍREZ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Impuestos;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Tributaria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Costos y presupuestos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Tercer</a:t>
                      </a:r>
                      <a:r>
                        <a:rPr lang="pt-B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ANGELA</a:t>
                      </a:r>
                      <a:r>
                        <a:rPr lang="es-C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JIMÉNEZ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Contabilidad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1; 2; Contabilidad intermedia;  Contabilidad avanzada; Auditorias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Lunes;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Miércoles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Jueves  6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EIAM </a:t>
                      </a:r>
                    </a:p>
                    <a:p>
                      <a:pPr algn="ctr" rtl="0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Oficina Decanatura Primer</a:t>
                      </a:r>
                      <a:r>
                        <a:rPr lang="pt-B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72093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MANUEL</a:t>
                      </a:r>
                      <a:r>
                        <a:rPr lang="es-C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ANTONIO MORENO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Contabilidad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1; 2;  Contabilidad intermedia; C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ostos y presupuestos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 am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y Jueves 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8540" marR="8540" marT="85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03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646260"/>
              </p:ext>
            </p:extLst>
          </p:nvPr>
        </p:nvGraphicFramePr>
        <p:xfrm>
          <a:off x="166618" y="1772816"/>
          <a:ext cx="8784978" cy="41814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6970"/>
                <a:gridCol w="2734924"/>
                <a:gridCol w="2376264"/>
                <a:gridCol w="1966820"/>
              </a:tblGrid>
              <a:tr h="48463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</a:p>
                    <a:p>
                      <a:pPr algn="ctr" fontAlgn="b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</a:p>
                    <a:p>
                      <a:pPr algn="ctr" fontAlgn="b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0117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OSCAR</a:t>
                      </a:r>
                      <a:r>
                        <a:rPr lang="es-C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MOLANO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Matemática financiera</a:t>
                      </a:r>
                    </a:p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Formulación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evaluación de proyectos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Lunes; Martes; Vienes 6 pm a 8 pm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Primer piso</a:t>
                      </a: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9451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FERNANDO</a:t>
                      </a:r>
                      <a:r>
                        <a:rPr lang="es-CO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ARANGO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Matemática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financiera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Viernes 10 am a 11 am</a:t>
                      </a: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0117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MILTON</a:t>
                      </a:r>
                      <a:r>
                        <a:rPr lang="es-CO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ARTEAGA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Matemática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financiera</a:t>
                      </a:r>
                    </a:p>
                    <a:p>
                      <a:pPr algn="ctr" fontAlgn="ctr"/>
                      <a:r>
                        <a:rPr lang="es-CO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Formulación</a:t>
                      </a:r>
                      <a:r>
                        <a:rPr lang="es-CO" sz="11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evaluación de proyectos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9 am a 11 am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Séptimo piso</a:t>
                      </a:r>
                      <a:endParaRPr lang="es-CO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26" marR="7126" marT="707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-53571" y="404664"/>
            <a:ext cx="91830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INTERNACIONAL DE ADMINISTRACIÓN y MARKETING 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FINANZAS Y COMERCIO EXTERIOR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 TUTORÍAS 2017 – 3</a:t>
            </a:r>
          </a:p>
        </p:txBody>
      </p:sp>
    </p:spTree>
    <p:extLst>
      <p:ext uri="{BB962C8B-B14F-4D97-AF65-F5344CB8AC3E}">
        <p14:creationId xmlns:p14="http://schemas.microsoft.com/office/powerpoint/2010/main" val="292656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603075"/>
              </p:ext>
            </p:extLst>
          </p:nvPr>
        </p:nvGraphicFramePr>
        <p:xfrm>
          <a:off x="342038" y="1196752"/>
          <a:ext cx="8532947" cy="55164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8442"/>
                <a:gridCol w="2326001"/>
                <a:gridCol w="2357783"/>
                <a:gridCol w="1740721"/>
              </a:tblGrid>
              <a:tr h="57123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9472">
                <a:tc>
                  <a:txBody>
                    <a:bodyPr/>
                    <a:lstStyle/>
                    <a:p>
                      <a:pPr algn="ctr" fontAlgn="t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LUCY PATAQUIVA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Lectura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Escritura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Académicas 1 y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Lunes; Martes; Miércoles y Jueves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LEA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9472">
                <a:tc>
                  <a:txBody>
                    <a:bodyPr/>
                    <a:lstStyle/>
                    <a:p>
                      <a:pPr algn="ctr" fontAlgn="t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JHON JEIBER BOCANEGRA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Lectura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Escritura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Académicas 1 y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4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 y Viernes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E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LEA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947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CONSTANZA LIZCANO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Lectura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Escritura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Académicas 1 y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4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E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LEA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947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HAROLD GARCÍA RODRÍGUEZ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Lectura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Escritura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Académicas 1 y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Miércoles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E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LEA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947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JUDDY TORRES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VILLAMIL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Lectura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Escritura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Académicas 1 y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y Jueves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E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LEA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947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FREDDY HERNÁNDEZ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Lectura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Escritura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Académicas 1 y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y Viernes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E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LEA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947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CAMPO </a:t>
                      </a:r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RICARDO BURGOS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Lectura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Escritura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Académicas 1 y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E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LEA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947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HERNANDO REBOLLEDO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Lectura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Escritura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Académicas 1 y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Lunes; Martes; Miércoles y Jueves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E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LEA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947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SONIA GIRÓN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Lectura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Escritura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Académicas 1 y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E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LEA </a:t>
                      </a:r>
                    </a:p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0" y="27371"/>
            <a:ext cx="92170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ESCUELA </a:t>
            </a:r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FILOSOFÍA Y HUMANIDADES 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DEPART AMENTO DE LECTURA </a:t>
            </a:r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ESCRITURA  ACADÉMICAS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</a:t>
            </a:r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2017-03</a:t>
            </a:r>
          </a:p>
        </p:txBody>
      </p:sp>
    </p:spTree>
    <p:extLst>
      <p:ext uri="{BB962C8B-B14F-4D97-AF65-F5344CB8AC3E}">
        <p14:creationId xmlns:p14="http://schemas.microsoft.com/office/powerpoint/2010/main" val="226354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754794"/>
              </p:ext>
            </p:extLst>
          </p:nvPr>
        </p:nvGraphicFramePr>
        <p:xfrm>
          <a:off x="108012" y="981478"/>
          <a:ext cx="9000999" cy="5816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4095"/>
                <a:gridCol w="2132389"/>
                <a:gridCol w="2808312"/>
                <a:gridCol w="1836203"/>
              </a:tblGrid>
              <a:tr h="37610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062">
                <a:tc>
                  <a:txBody>
                    <a:bodyPr/>
                    <a:lstStyle/>
                    <a:p>
                      <a:pPr algn="ctr" fontAlgn="t"/>
                      <a:r>
                        <a:rPr lang="es-C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HENRY</a:t>
                      </a:r>
                      <a:r>
                        <a:rPr lang="es-C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RINCÓN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Ética</a:t>
                      </a:r>
                      <a:r>
                        <a:rPr lang="es-C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Antropología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pm a 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062">
                <a:tc>
                  <a:txBody>
                    <a:bodyPr/>
                    <a:lstStyle/>
                    <a:p>
                      <a:pPr algn="ctr" fontAlgn="t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CAMPO</a:t>
                      </a:r>
                      <a:r>
                        <a:rPr lang="es-CO" sz="1100" b="1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ELÍAS BURGOS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Filosofía</a:t>
                      </a:r>
                      <a:r>
                        <a:rPr lang="es-C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la ciencia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Viernes 10 am a 12 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06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ALEJANDRO</a:t>
                      </a:r>
                      <a:r>
                        <a:rPr lang="es-C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GARCÍA DURAN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Ética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Miercoles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pm a 5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06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JÓSE</a:t>
                      </a:r>
                      <a:r>
                        <a:rPr lang="es-CO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RAFAEL BULLA PINTO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Lógica</a:t>
                      </a:r>
                      <a:r>
                        <a:rPr lang="es-C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Teoría del conocimiento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pm a 4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06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MARCO</a:t>
                      </a:r>
                      <a:r>
                        <a:rPr lang="es-CO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VÁRQUEZ MOSCOSO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Historia</a:t>
                      </a:r>
                      <a:r>
                        <a:rPr lang="es-C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la ciencia; Historia de la filosofía contemporánea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12 m a 1 pm</a:t>
                      </a:r>
                    </a:p>
                    <a:p>
                      <a:pPr algn="ctr" fontAlgn="ctr"/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Miercoles 8 am a 9 am y 3 pm a 5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06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DIEGO</a:t>
                      </a:r>
                      <a:r>
                        <a:rPr lang="es-CO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FERNANDO BARRIOS ANDRADE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Filosofía</a:t>
                      </a:r>
                      <a:r>
                        <a:rPr lang="es-C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política; Estratégica; Filosofía medieval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11:30 am a 12:30 m  y 2 pm a 3 pm </a:t>
                      </a:r>
                    </a:p>
                    <a:p>
                      <a:pPr algn="ctr" rtl="0" fontAlgn="ctr"/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Miercoles 2 pm a 4 pm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06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IVONNE</a:t>
                      </a:r>
                      <a:r>
                        <a:rPr lang="es-CO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PATRICIA PIÑEROS VELOSA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Dirección</a:t>
                      </a:r>
                      <a:r>
                        <a:rPr lang="es-C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monografía I; Filosofía de la educación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pm a 2 pm </a:t>
                      </a:r>
                    </a:p>
                    <a:p>
                      <a:pPr algn="ctr" rtl="0" fontAlgn="ctr"/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Miercoles 2 pm a 4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06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MIGUEL</a:t>
                      </a:r>
                      <a:r>
                        <a:rPr lang="es-CO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MARÍA BENITO LÁZARO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Catedra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Rodrigo Noguera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 am a 11 am </a:t>
                      </a:r>
                    </a:p>
                    <a:p>
                      <a:pPr algn="ctr" fontAlgn="ctr"/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11 am a 12 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0" y="27371"/>
            <a:ext cx="92170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ESCUELA </a:t>
            </a:r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FILOSOFÍA Y HUMANIDADES 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DEPART AMENTO DE </a:t>
            </a:r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FILOSOFÍA</a:t>
            </a:r>
            <a:endParaRPr lang="es-CO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</a:t>
            </a:r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2017-03</a:t>
            </a:r>
          </a:p>
        </p:txBody>
      </p:sp>
    </p:spTree>
    <p:extLst>
      <p:ext uri="{BB962C8B-B14F-4D97-AF65-F5344CB8AC3E}">
        <p14:creationId xmlns:p14="http://schemas.microsoft.com/office/powerpoint/2010/main" val="372647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325589"/>
              </p:ext>
            </p:extLst>
          </p:nvPr>
        </p:nvGraphicFramePr>
        <p:xfrm>
          <a:off x="144016" y="188641"/>
          <a:ext cx="9001002" cy="648071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24337"/>
                <a:gridCol w="1296144"/>
                <a:gridCol w="2592287"/>
                <a:gridCol w="2088234"/>
              </a:tblGrid>
              <a:tr h="628502">
                <a:tc gridSpan="4"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FILOSOFÍA Y HUMANIDADES </a:t>
                      </a:r>
                    </a:p>
                    <a:p>
                      <a:pPr algn="ctr" fontAlgn="ctr"/>
                      <a:r>
                        <a:rPr lang="es-CO" sz="2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 AMENTO </a:t>
                      </a:r>
                      <a:r>
                        <a:rPr lang="es-CO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2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HUMANIDADES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 DE TUTORÍAS 2017-03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57125">
                <a:tc gridSpan="4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T w="12700" cmpd="sng">
                      <a:noFill/>
                    </a:lnT>
                  </a:tcPr>
                </a:tc>
              </a:tr>
              <a:tr h="279806">
                <a:tc>
                  <a:txBody>
                    <a:bodyPr/>
                    <a:lstStyle/>
                    <a:p>
                      <a:pPr algn="ctr" fontAlgn="ctr"/>
                      <a:endParaRPr lang="es-CO" sz="12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</a:p>
                    <a:p>
                      <a:pPr algn="ctr" fontAlgn="ctr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1522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MAURICIO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GONZÁLEZ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Cultura Religiosa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3 pm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pm;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Martes 11:30 am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 m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11 am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y Viernes  2 pm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</a:p>
                    <a:p>
                      <a:pPr algn="ctr" rtl="0" fontAlgn="ctr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83443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ALONSO JARAMILLO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Cultura Religiosa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5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pm y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Jueves 3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</a:p>
                  </a:txBody>
                  <a:tcPr marL="0" marR="0" marT="0" marB="0" anchor="ctr"/>
                </a:tc>
              </a:tr>
              <a:tr h="9073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JOSE ANGEL HERNÁNDEZ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Historia- Cátedra Rodrigo Noguera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9 am a 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</a:p>
                  </a:txBody>
                  <a:tcPr marL="0" marR="0" marT="0" marB="0" anchor="ctr"/>
                </a:tc>
              </a:tr>
              <a:tr h="104243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HERNANDO CORREA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Historia- Cátedra Rodrigo Noguera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</a:p>
                    <a:p>
                      <a:pPr algn="ctr" rtl="0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0154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CAMPO ELÍAS BURGOS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Historia de la Ciencia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Viernes 10 am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</a:p>
                    <a:p>
                      <a:pPr algn="ctr" rtl="0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84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002701"/>
              </p:ext>
            </p:extLst>
          </p:nvPr>
        </p:nvGraphicFramePr>
        <p:xfrm>
          <a:off x="216024" y="620688"/>
          <a:ext cx="8568954" cy="5208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79169"/>
                <a:gridCol w="1233929"/>
                <a:gridCol w="2673513"/>
                <a:gridCol w="1782343"/>
              </a:tblGrid>
              <a:tr h="926262">
                <a:tc gridSpan="4"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FILOSOFÍA Y HUMANIDADES </a:t>
                      </a:r>
                    </a:p>
                    <a:p>
                      <a:pPr algn="ctr" fontAlgn="ctr"/>
                      <a:r>
                        <a:rPr lang="es-CO" sz="2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 AMENTO </a:t>
                      </a:r>
                      <a:r>
                        <a:rPr lang="es-CO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2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HUMANIDADES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 DE TUTORÍAS 2017-03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31566">
                <a:tc gridSpan="4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T w="12700" cmpd="sng">
                      <a:noFill/>
                    </a:lnT>
                  </a:tcPr>
                </a:tc>
              </a:tr>
              <a:tr h="41236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38213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FRANCISCO JOSÉ TAMAYO COLLINS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Literatura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 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2576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SAÚL MAURICIO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RODRÍGUEZ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Historia- Cátedra Rodrigo Noguera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3 pm a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pm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Viernes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 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b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25003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IVONNE PATRICIA PIÑEROS VELOZA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la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Ciencia 2- Arte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5 pm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b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315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152498"/>
              </p:ext>
            </p:extLst>
          </p:nvPr>
        </p:nvGraphicFramePr>
        <p:xfrm>
          <a:off x="160087" y="1988840"/>
          <a:ext cx="8856983" cy="441313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24175"/>
                <a:gridCol w="2315161"/>
                <a:gridCol w="2480029"/>
                <a:gridCol w="1837618"/>
              </a:tblGrid>
              <a:tr h="311969">
                <a:tc>
                  <a:txBody>
                    <a:bodyPr/>
                    <a:lstStyle/>
                    <a:p>
                      <a:pPr algn="ctr" fontAlgn="ctr"/>
                      <a:endParaRPr lang="es-CO" sz="12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</a:p>
                    <a:p>
                      <a:pPr algn="ctr" fontAlgn="ctr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245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DIEGO FELIPE PACHECO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Sistemas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conmutación; Telemática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1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– 22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245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FABIÁN ANDRÉS GIRALDO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 de </a:t>
                      </a:r>
                      <a:r>
                        <a:rPr lang="pt-BR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datos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Seminário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I+D+I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– 22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245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HENRY CARRILLO LINDADO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Digitales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– 22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245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MANUEL</a:t>
                      </a:r>
                      <a:r>
                        <a:rPr lang="es-CO" sz="1100" b="1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ARANDA LÓPEZ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Internet de las cosas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11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– 22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96612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LEONARDO FABIO YEPES ARBELÁEZ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Telecomunicaciones1; Telecomunicaciones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3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pm                                                                        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B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Segundo piso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Escaleras Internas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Sala de profesores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52076" y="609067"/>
            <a:ext cx="907300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 ESCUELA DE CIENCIAS EXACTAS E INGENIERÍA</a:t>
            </a:r>
          </a:p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INGENIERÍA DE SISTEMAS Y TELECOMUNICACIONES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</a:p>
        </p:txBody>
      </p:sp>
    </p:spTree>
    <p:extLst>
      <p:ext uri="{BB962C8B-B14F-4D97-AF65-F5344CB8AC3E}">
        <p14:creationId xmlns:p14="http://schemas.microsoft.com/office/powerpoint/2010/main" val="405685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052863"/>
              </p:ext>
            </p:extLst>
          </p:nvPr>
        </p:nvGraphicFramePr>
        <p:xfrm>
          <a:off x="117070" y="1916832"/>
          <a:ext cx="8856983" cy="48280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24175"/>
                <a:gridCol w="2315161"/>
                <a:gridCol w="2480029"/>
                <a:gridCol w="1837618"/>
              </a:tblGrid>
              <a:tr h="257082">
                <a:tc>
                  <a:txBody>
                    <a:bodyPr/>
                    <a:lstStyle/>
                    <a:p>
                      <a:pPr algn="ctr" fontAlgn="ctr"/>
                      <a:endParaRPr lang="es-CO" sz="12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</a:p>
                    <a:p>
                      <a:pPr algn="ctr" fontAlgn="ctr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961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OMAR FERNEY ÁLVAREZ HERRERA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Análisis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Circuitos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Sistemas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Telecomunicación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Antenas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11 am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B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Segundo piso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Escaleras Internas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Sala de profesores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961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RICARDO HJALMAR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GONZÁLEZ GARCÍA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Redes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Computación; Sistemas Multimediales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Desarrollo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Móvil; Sistemas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Operativos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11 am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 </a:t>
                      </a: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Jueves 2 pm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B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Segundo piso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Escaleras Internas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Sala de profesores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1942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RONALD HERNÁN HURTADO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Física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Mecánica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Ondas y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ampos Electromagnéticos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8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pm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9 am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am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– 22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Salas de estudio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961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WILLIAM FRASSER ACEVEDO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Sistemas 2; Programación Aplicada;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ágil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Proyecto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Soft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B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Segundo piso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Escaleras Internas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Sala de profesores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967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WILSON SOTO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Programación Computadores Sistemas 2; Sistemas 3;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Estructura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Datos; Fundamentos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Big Data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</a:t>
                      </a:r>
                      <a:r>
                        <a:rPr lang="fr-FR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pm </a:t>
                      </a:r>
                      <a:r>
                        <a:rPr lang="fr-F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4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pm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Bloque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 101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8540" y="461608"/>
            <a:ext cx="907300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 ESCUELA DE CIENCIAS EXACTAS E INGENIERÍA</a:t>
            </a:r>
          </a:p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INGENIERÍA DE SISTEMAS Y TELECOMUNICACIONES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</a:p>
        </p:txBody>
      </p:sp>
    </p:spTree>
    <p:extLst>
      <p:ext uri="{BB962C8B-B14F-4D97-AF65-F5344CB8AC3E}">
        <p14:creationId xmlns:p14="http://schemas.microsoft.com/office/powerpoint/2010/main" val="83557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948405"/>
              </p:ext>
            </p:extLst>
          </p:nvPr>
        </p:nvGraphicFramePr>
        <p:xfrm>
          <a:off x="53333" y="1070739"/>
          <a:ext cx="9073008" cy="572152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94939"/>
                <a:gridCol w="2448272"/>
                <a:gridCol w="2232248"/>
                <a:gridCol w="1997549"/>
              </a:tblGrid>
              <a:tr h="2198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TUTORES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262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ÁNGELA MARÍA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PLATA  RANGEL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Ecología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Ecosistemas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Biodiversidad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Tercer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200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DANNY WALDIR IBARRA VEGA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Complejidad  ambiental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Integral de residuos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sólidos;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tóxicos y peligrosos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–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98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DIEGO MAURICIO RIVERA MELGAREJO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ambiental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auditoría;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Introducción a la Ingeniería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ambiental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Tercer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760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ELLIE ANNE LÓPEZ BARRERA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Ecotoxicology </a:t>
                      </a:r>
                      <a:r>
                        <a:rPr lang="en-US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Epidemi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and Public Health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8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Tercer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920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JAIRO NICOLÁS AUZA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Análisis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ambiental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Procesos Unitarios en la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industria; </a:t>
                      </a:r>
                      <a:r>
                        <a:rPr lang="es-CO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Renewable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Energy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ECO-INN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Termodínamica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11 </a:t>
                      </a:r>
                      <a:r>
                        <a:rPr lang="pt-BR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m y</a:t>
                      </a:r>
                    </a:p>
                    <a:p>
                      <a:pPr algn="ctr" rtl="0" fontAlgn="ctr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– 22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254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MARIE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JOSÉ CHERY LEAL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Química  ambiental;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Ciencias Físicas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Químicas Integradas; Tratamientos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Aguas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3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– 22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265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MIGUEL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ÁNGEL BALLÉN SEGURA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Microbiología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Miércoles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– 22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364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NELSON LOMBANA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SÁNCHEZ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Química; Bioquímica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s-CO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Bioprocesos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B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Segundo piso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Escaleras Internas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Sala de profesores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1728192" y="116632"/>
            <a:ext cx="59033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DE CIENCIAS EXACTAS E INGENIERÍA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 AMA DE INGENIERÍA  AMBIENTAL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</a:p>
        </p:txBody>
      </p:sp>
    </p:spTree>
    <p:extLst>
      <p:ext uri="{BB962C8B-B14F-4D97-AF65-F5344CB8AC3E}">
        <p14:creationId xmlns:p14="http://schemas.microsoft.com/office/powerpoint/2010/main" val="320091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34491"/>
              </p:ext>
            </p:extLst>
          </p:nvPr>
        </p:nvGraphicFramePr>
        <p:xfrm>
          <a:off x="72008" y="1070739"/>
          <a:ext cx="9001000" cy="567723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01767"/>
                <a:gridCol w="2736303"/>
                <a:gridCol w="2304255"/>
                <a:gridCol w="1758675"/>
              </a:tblGrid>
              <a:tr h="542030">
                <a:tc>
                  <a:txBody>
                    <a:bodyPr/>
                    <a:lstStyle/>
                    <a:p>
                      <a:pPr algn="ctr" fontAlgn="ctr"/>
                      <a:endParaRPr lang="es-CO" sz="12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TUTORES</a:t>
                      </a:r>
                    </a:p>
                    <a:p>
                      <a:pPr algn="ctr" fontAlgn="ctr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8669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 GIOVANNY LAVERDE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Diseño de PCB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y 31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Agosto;14 y 28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Sept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.;12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26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Octubre;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y 23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Noviembre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1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 102 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sistemas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0131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CAROLINA HIGUERA ARIAS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Electrónica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Electrónica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2</a:t>
                      </a:r>
                      <a:r>
                        <a:rPr lang="pt-BR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pt-BR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B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Segundo piso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Escaleras Internas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profesores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88784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MAGÍN </a:t>
                      </a:r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FLOREZ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RUBIO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Electrónica de Potencia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11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- 22 Salas de estudio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89828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DOLLY TATIANA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MANRIQUE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Introducción a la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Ingeniería;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Electrónica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control 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3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15 - 22 Salas de estudio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83561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IGNACIO ACERO NIÑO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Tecnología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Electrónica;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Anteproyecto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grado; 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Comunicaciones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satelitales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 y Jueves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1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15 - 22 Salas de estudio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2671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MARCO </a:t>
                      </a:r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TULIO TERÁN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Análisis de señales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4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15 - 22 Salas de estudio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152128" y="116632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DE CIENCIAS EXACTAS E INGENIERÍA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INGENIERÍA ELECTRÓNICA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</a:p>
        </p:txBody>
      </p:sp>
    </p:spTree>
    <p:extLst>
      <p:ext uri="{BB962C8B-B14F-4D97-AF65-F5344CB8AC3E}">
        <p14:creationId xmlns:p14="http://schemas.microsoft.com/office/powerpoint/2010/main" val="384010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999436"/>
              </p:ext>
            </p:extLst>
          </p:nvPr>
        </p:nvGraphicFramePr>
        <p:xfrm>
          <a:off x="216025" y="1268760"/>
          <a:ext cx="8712967" cy="525658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46590"/>
                <a:gridCol w="2394463"/>
                <a:gridCol w="2152327"/>
                <a:gridCol w="2219587"/>
              </a:tblGrid>
              <a:tr h="390223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202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ALEXANDRA BELTRÁN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Solfeo; Entrenamiento Auditivo;  Gramática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Teoría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Preparatorio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m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Miércoles 8 am 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Profesores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Música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202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LUIS F. CARDONA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Gramática;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Solfeo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4; Entrenamiento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Auditivo 5-6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I-404 I-403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202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RAFAEL RUBIO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Solfeo; Armonía; Entrenamiento Auditivo; teoría;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Contrapunto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11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  </a:t>
                      </a:r>
                    </a:p>
                    <a:p>
                      <a:pPr algn="ctr" rtl="0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9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Profesores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Música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1478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RICARDO </a:t>
                      </a:r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MÁRQUEZ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Gramática; Teoría;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Orquestación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Armonía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Profesores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Música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848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GUSTAVO TORRES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Gramática; Entrenamiento Auditivo; Solfeo; Teoría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Profesores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Música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8040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JULIÁN </a:t>
                      </a:r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MONTAÑA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Historia-Apreciación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programa directamente en la escuela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Directamente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la escuela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Música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858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GERMÁN </a:t>
                      </a:r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LOEDEL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Trabajo de grado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programa directamente en la escuela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I-107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8159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HENRY ROA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Trabajo de grado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programa directamente en la escuela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I-107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36004" y="116632"/>
            <a:ext cx="90730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DE ARTES Y MÚSICA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MÚSICA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</a:p>
        </p:txBody>
      </p:sp>
    </p:spTree>
    <p:extLst>
      <p:ext uri="{BB962C8B-B14F-4D97-AF65-F5344CB8AC3E}">
        <p14:creationId xmlns:p14="http://schemas.microsoft.com/office/powerpoint/2010/main" val="418732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940908"/>
              </p:ext>
            </p:extLst>
          </p:nvPr>
        </p:nvGraphicFramePr>
        <p:xfrm>
          <a:off x="216024" y="1388891"/>
          <a:ext cx="8784977" cy="52084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91006"/>
                <a:gridCol w="2666343"/>
                <a:gridCol w="2640854"/>
                <a:gridCol w="1786774"/>
              </a:tblGrid>
              <a:tr h="3238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TUTORES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010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 b="1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LUIS MANUEL PULIDO MORENO</a:t>
                      </a:r>
                      <a:endParaRPr lang="es-CO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Lean </a:t>
                      </a:r>
                      <a:r>
                        <a:rPr lang="es-CO" sz="1100" dirty="0" err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Manufacturing</a:t>
                      </a:r>
                      <a:r>
                        <a:rPr lang="es-CO" sz="11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I y II, Fabricación Integrada y Simulación de Simulación de Sistemas Productivos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11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Martes </a:t>
                      </a:r>
                      <a:r>
                        <a:rPr lang="es-CO" sz="11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 am a 11 am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Viernes 11 am a 12 m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B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Segundo piso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Escaleras Internas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Sala de profesores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</a:tr>
              <a:tr h="7173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ALEJANDRO JIMÉNEZ GALEANO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Física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Mecánica 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Física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Electromagnética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pm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 </a:t>
                      </a: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Martes 9 am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7173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ANDRÉS FERNANDO CASTILLO RAMÍREZ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Física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Electromagnética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Martes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7173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BYRON DAVID BONILLA MENDOZA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Ingeniería de producto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Procesos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Industriales;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Ing.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métodos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tiempos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Viernes 3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7173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CAORI ALEJANDRA ORGANISTA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Física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Mecánica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Miércoles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Primer piso</a:t>
                      </a:r>
                    </a:p>
                  </a:txBody>
                  <a:tcPr marL="0" marR="0" marT="0" marB="0" anchor="ctr"/>
                </a:tc>
              </a:tr>
              <a:tr h="59705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CAMILO ANDRÉS NAVARRO FORERO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Pensamiento Sistémico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Ingeniería del Factor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7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173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DANIEL ALEJANDRO MOLANO MORENO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Física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Mecánica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pm;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Martes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                 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Viernes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792088" y="465563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DE CIENCIAS EXACTAS E INGENIERÍA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 AMA DE INGENIERÍA INDUSTRIAL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</a:p>
        </p:txBody>
      </p:sp>
    </p:spTree>
    <p:extLst>
      <p:ext uri="{BB962C8B-B14F-4D97-AF65-F5344CB8AC3E}">
        <p14:creationId xmlns:p14="http://schemas.microsoft.com/office/powerpoint/2010/main" val="253402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191271"/>
              </p:ext>
            </p:extLst>
          </p:nvPr>
        </p:nvGraphicFramePr>
        <p:xfrm>
          <a:off x="216024" y="1362170"/>
          <a:ext cx="8856984" cy="522154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704867"/>
                <a:gridCol w="2688197"/>
                <a:gridCol w="2662500"/>
                <a:gridCol w="1801420"/>
              </a:tblGrid>
              <a:tr h="32851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TUTORES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3013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JENIFFER ALEXANDRA URREGO PINEDA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Física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Electromagnética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49410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JORGE IVÁN ROMERO GÉLVEZ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Investigación de Operaciones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I; 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decisiones II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4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– 22</a:t>
                      </a:r>
                    </a:p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112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</a:t>
                      </a:r>
                      <a:r>
                        <a:rPr lang="es-CO" sz="1100" b="1" u="none" strike="noStrike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MORALES </a:t>
                      </a:r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PIÑERO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Fabricación Integrada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12 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– 22</a:t>
                      </a:r>
                    </a:p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3340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GABRIEL ANTONIO ECHEVERRY 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Dirección y Gerencia de Proyectos</a:t>
                      </a:r>
                    </a:p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Gerencia Comercial </a:t>
                      </a:r>
                    </a:p>
                    <a:p>
                      <a:pPr algn="ctr" fontAlgn="ctr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Viernes de 6</a:t>
                      </a:r>
                      <a:r>
                        <a:rPr lang="es-CO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am</a:t>
                      </a:r>
                      <a:r>
                        <a:rPr lang="es-CO" sz="11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 10</a:t>
                      </a:r>
                      <a:r>
                        <a:rPr lang="es-CO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59514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PABLO DEL RISCO 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Física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Mecánica 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Física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Electromagnética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Lunes; Miércoles y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Viernes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57239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MÓNICA MERCEDES MOYA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Ciencias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materiales  y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Anteproyecto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grado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1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– 22</a:t>
                      </a:r>
                    </a:p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235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DAVID ARBOLEDA ALAGUNA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Investigación de Operaciones I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Simulación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Productivos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4 pm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 y 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11 am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– 22</a:t>
                      </a:r>
                    </a:p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1121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JULIANA GÓMEZ QUINTERO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Ingeniería de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</a:t>
                      </a:r>
                      <a:r>
                        <a:rPr lang="es-CO" sz="1100" u="none" strike="noStrike" baseline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humano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Responsabilidad integral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 Jueves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1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B</a:t>
                      </a:r>
                    </a:p>
                    <a:p>
                      <a:pPr algn="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Segundo piso </a:t>
                      </a:r>
                    </a:p>
                    <a:p>
                      <a:pPr algn="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Escaleras Internas</a:t>
                      </a:r>
                    </a:p>
                    <a:p>
                      <a:pPr algn="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Sala de profesores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808549" y="260648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DE CIENCIAS EXACTAS E INGENIERÍA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 AMA DE INGENIERÍA INDUSTRIAL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</a:p>
        </p:txBody>
      </p:sp>
    </p:spTree>
    <p:extLst>
      <p:ext uri="{BB962C8B-B14F-4D97-AF65-F5344CB8AC3E}">
        <p14:creationId xmlns:p14="http://schemas.microsoft.com/office/powerpoint/2010/main" val="398560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383773"/>
              </p:ext>
            </p:extLst>
          </p:nvPr>
        </p:nvGraphicFramePr>
        <p:xfrm>
          <a:off x="288035" y="1053246"/>
          <a:ext cx="8640957" cy="57705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2759"/>
                <a:gridCol w="2646883"/>
                <a:gridCol w="2741705"/>
                <a:gridCol w="1649610"/>
              </a:tblGrid>
              <a:tr h="543227">
                <a:tc>
                  <a:txBody>
                    <a:bodyPr/>
                    <a:lstStyle/>
                    <a:p>
                      <a:pPr algn="ctr" fontAlgn="b"/>
                      <a:endParaRPr lang="es-CO" sz="12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</a:p>
                    <a:p>
                      <a:pPr algn="ctr" fontAlgn="b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76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BERNARDO </a:t>
                      </a:r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MUÑOZ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Cálculo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diferencial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Calculo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integral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Miercoles 6 pm </a:t>
                      </a:r>
                      <a:r>
                        <a:rPr lang="fr-F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pm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B </a:t>
                      </a:r>
                      <a:r>
                        <a:rPr lang="es-CO" sz="1100" b="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Tercer piso </a:t>
                      </a:r>
                      <a:r>
                        <a:rPr lang="es-CO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Escaleras</a:t>
                      </a:r>
                      <a:r>
                        <a:rPr lang="es-CO" sz="1100" b="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internas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269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</a:t>
                      </a:r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DUITAMA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pm y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Viernes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269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PEÑA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Análisis y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Métodos Numéricos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Métodos Numéricos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Herramientas Computacional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1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387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JORGE ROBAYO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Cálculo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diferencial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Calculo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integral</a:t>
                      </a:r>
                      <a:endParaRPr lang="es-CO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Cálculo Multivariable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Miércoles  8 am a 9 am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11 am 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B </a:t>
                      </a:r>
                      <a:r>
                        <a:rPr lang="es-CO" sz="1100" b="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Tercer piso </a:t>
                      </a:r>
                      <a:r>
                        <a:rPr lang="es-CO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Escaleras</a:t>
                      </a:r>
                      <a:r>
                        <a:rPr lang="es-CO" sz="1100" b="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internas</a:t>
                      </a:r>
                      <a:endParaRPr lang="es-CO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561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JORGE </a:t>
                      </a:r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CATUMBA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Sistemas y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algoritmos y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Métodos Numéricos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6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 pm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Miércoles 4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269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JAVIER PEÑUELA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Calculo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integral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Cálculo Multivariable</a:t>
                      </a:r>
                      <a:endParaRPr lang="es-CO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4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 y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6269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ALEX ALVAREZ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Cálculo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Multivariable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Modelación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Matemático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11 am 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696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BIBIANA PATIÑO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Algebra Lineal y Modelación Matemática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(Ingeniería)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11 am 12m y 4 pm </a:t>
                      </a:r>
                      <a:r>
                        <a:rPr lang="fr-F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pm</a:t>
                      </a:r>
                    </a:p>
                    <a:p>
                      <a:pPr algn="ctr" fontAlgn="ctr"/>
                      <a:r>
                        <a:rPr lang="fr-FR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Viernes 11 am </a:t>
                      </a:r>
                      <a:r>
                        <a:rPr lang="fr-F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"/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10769" y="116632"/>
            <a:ext cx="9106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ESCUELA DE CIENCIAS EXACTAS E </a:t>
            </a:r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INGENIERÍA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PROGRAMA DE MATEMÁTICAS 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TUTORÍAS 2017-03</a:t>
            </a:r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8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646539"/>
              </p:ext>
            </p:extLst>
          </p:nvPr>
        </p:nvGraphicFramePr>
        <p:xfrm>
          <a:off x="181347" y="1358771"/>
          <a:ext cx="8902775" cy="46175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1323"/>
                <a:gridCol w="2930973"/>
                <a:gridCol w="2376264"/>
                <a:gridCol w="1944215"/>
              </a:tblGrid>
              <a:tr h="224448">
                <a:tc>
                  <a:txBody>
                    <a:bodyPr/>
                    <a:lstStyle/>
                    <a:p>
                      <a:pPr algn="ctr" fontAlgn="b"/>
                      <a:endParaRPr lang="es-CO" sz="12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</a:p>
                    <a:p>
                      <a:pPr algn="ctr" fontAlgn="b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0480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MARTHA </a:t>
                      </a:r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CORRALES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 y Viernes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B </a:t>
                      </a:r>
                      <a:r>
                        <a:rPr lang="es-CO" sz="1100" b="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Tercer piso </a:t>
                      </a:r>
                      <a:r>
                        <a:rPr lang="es-CO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Escaleras</a:t>
                      </a:r>
                      <a:r>
                        <a:rPr lang="es-CO" sz="1100" b="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internas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0480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JAIME </a:t>
                      </a:r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PRECIADO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Cálculo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Diferencial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Lunes; Martes; </a:t>
                      </a:r>
                      <a:r>
                        <a:rPr lang="fr-FR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Viernes 11 am </a:t>
                      </a:r>
                      <a:r>
                        <a:rPr lang="fr-F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0480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LUIS EDUARDO PÉREZ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Cálculo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Diferencial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7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0480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LILIANA GARCÍA 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</a:t>
                      </a:r>
                      <a:endParaRPr lang="es-CO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y Jueves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0480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CARLOS </a:t>
                      </a:r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ÁVILA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s-CO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Álgebra lineal aplicada </a:t>
                      </a:r>
                      <a:r>
                        <a:rPr lang="es-CO" sz="110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  <a:r>
                        <a:rPr lang="es-CO" sz="1100" kern="1200" baseline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Geometría </a:t>
                      </a:r>
                      <a:r>
                        <a:rPr lang="es-CO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euclidiana </a:t>
                      </a:r>
                    </a:p>
                    <a:p>
                      <a:pPr algn="ctr"/>
                      <a:r>
                        <a:rPr lang="es-CO" sz="1100" kern="120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Geometría </a:t>
                      </a:r>
                      <a:r>
                        <a:rPr lang="es-CO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 euclidiana ;</a:t>
                      </a:r>
                      <a:r>
                        <a:rPr lang="es-CO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Electiva de profundización 2</a:t>
                      </a:r>
                    </a:p>
                    <a:p>
                      <a:pPr algn="ctr" fontAlgn="ctr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1 pm a 2 pm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Viernes 3 pm 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72" marR="5772" marT="57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1194" y="404664"/>
            <a:ext cx="91830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ESCUELA DE CIENCIAS EXACTAS E </a:t>
            </a:r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INGENIERÍA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PROGRAMA DE MATEMÁTICAS 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TUTORÍAS 2017-03</a:t>
            </a:r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02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348918"/>
              </p:ext>
            </p:extLst>
          </p:nvPr>
        </p:nvGraphicFramePr>
        <p:xfrm>
          <a:off x="216024" y="116632"/>
          <a:ext cx="8712968" cy="665908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756647"/>
                <a:gridCol w="2740369"/>
                <a:gridCol w="1959061"/>
                <a:gridCol w="2256891"/>
              </a:tblGrid>
              <a:tr h="903742">
                <a:tc gridSpan="4"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</a:t>
                      </a:r>
                      <a:r>
                        <a:rPr lang="es-CO" sz="18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 </a:t>
                      </a:r>
                      <a:r>
                        <a:rPr lang="es-CO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RELACIONES INTERNACIONALES  </a:t>
                      </a:r>
                      <a:endParaRPr lang="es-CO" sz="18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</a:t>
                      </a:r>
                      <a:r>
                        <a:rPr lang="es-CO" sz="2000" b="1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s-CO" sz="2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 Y RELACIONES INTERNACIONALES  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 </a:t>
                      </a:r>
                      <a:r>
                        <a:rPr lang="es-CO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TUTORÍAS 2017-03</a:t>
                      </a:r>
                      <a:r>
                        <a:rPr lang="es-CO" sz="1600" u="none" strike="noStrike" dirty="0">
                          <a:effectLst/>
                        </a:rPr>
                        <a:t> 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rtl="0" fontAlgn="ctr"/>
                      <a:r>
                        <a:rPr lang="es-CO" sz="800" u="none" strike="noStrike" dirty="0">
                          <a:effectLst/>
                        </a:rPr>
                        <a:t> 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768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81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FELIPE </a:t>
                      </a:r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JARAMIILLO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Geopolítica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Seguridad;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Organizaciones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Regímenes Internacionales;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Teoría de las Relaciones Internacionales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Segundo piso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Bloque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180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SERGIO ÁNGEL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Introducción a la investigación en ciencias sociales y Teoría Política 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Martes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Primer piso</a:t>
                      </a:r>
                    </a:p>
                  </a:txBody>
                  <a:tcPr marL="0" marR="0" marT="0" marB="0" anchor="ctr"/>
                </a:tc>
              </a:tr>
              <a:tr h="481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ANDRÉS FELIPE BERNAL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Comparada;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Conflictos Políticos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Comparados;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Conflicto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Colombiano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Primer piso</a:t>
                      </a:r>
                    </a:p>
                  </a:txBody>
                  <a:tcPr marL="0" marR="0" marT="0" marB="0" anchor="ctr"/>
                </a:tc>
              </a:tr>
              <a:tr h="5001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MARÍA </a:t>
                      </a:r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CATALINA </a:t>
                      </a:r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MONROY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Introducción a las Relaciones Internacionales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 Exterior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Colombiana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Primer piso</a:t>
                      </a:r>
                    </a:p>
                  </a:txBody>
                  <a:tcPr marL="0" marR="0" marT="0" marB="0" anchor="ctr"/>
                </a:tc>
              </a:tr>
              <a:tr h="481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FABIO SÁNCHEZ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Globalización;  américa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Latina en el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Mundo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2 pm 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Primer piso</a:t>
                      </a:r>
                    </a:p>
                  </a:txBody>
                  <a:tcPr marL="0" marR="0" marT="0" marB="0" anchor="ctr"/>
                </a:tc>
              </a:tr>
              <a:tr h="481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RODRIGO LOSADA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partidos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procesos electorales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m     Miércoles 4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Primer piso</a:t>
                      </a:r>
                    </a:p>
                  </a:txBody>
                  <a:tcPr marL="0" marR="0" marT="0" marB="0" anchor="ctr"/>
                </a:tc>
              </a:tr>
              <a:tr h="481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NICOLÁS LIENDO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Introducción a la Ciencia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Procesos Políticos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Latino americanos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930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1030  am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Segundo piso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81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MARIO </a:t>
                      </a:r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ALLER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Estudios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Europeos; Modelos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Integración;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 Exterior de EEUU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130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530 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Primer piso</a:t>
                      </a:r>
                    </a:p>
                  </a:txBody>
                  <a:tcPr marL="0" marR="0" marT="0" marB="0" anchor="ctr"/>
                </a:tc>
              </a:tr>
              <a:tr h="393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GERMÄN CAMILO </a:t>
                      </a:r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QUINTERO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Ética;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Teoría Política 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 Segundo piso Bloque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4968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CÉSAR AUGUSTO NIÑO GONZÁLEZ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Relaciones Internacionales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Miércoles de 9</a:t>
                      </a:r>
                      <a:r>
                        <a:rPr lang="es-CO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am</a:t>
                      </a:r>
                      <a:r>
                        <a:rPr lang="es-CO" sz="11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 11</a:t>
                      </a:r>
                      <a:r>
                        <a:rPr lang="es-CO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Primer piso</a:t>
                      </a:r>
                    </a:p>
                  </a:txBody>
                  <a:tcPr marL="0" marR="0" marT="0" marB="0" anchor="ctr"/>
                </a:tc>
              </a:tr>
              <a:tr h="481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BIBIANA ORTEGA</a:t>
                      </a:r>
                      <a:endParaRPr lang="es-CO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Democracia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Participación; Sistema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Político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Colombiano;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Enfoques para el Análisis Político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Sede Calle 75 No. 15 – 22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95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620805"/>
              </p:ext>
            </p:extLst>
          </p:nvPr>
        </p:nvGraphicFramePr>
        <p:xfrm>
          <a:off x="136907" y="1124744"/>
          <a:ext cx="8856984" cy="545045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32247"/>
                <a:gridCol w="2619715"/>
                <a:gridCol w="1916789"/>
                <a:gridCol w="2088233"/>
              </a:tblGrid>
              <a:tr h="202960">
                <a:tc>
                  <a:txBody>
                    <a:bodyPr/>
                    <a:lstStyle/>
                    <a:p>
                      <a:pPr algn="ctr" fontAlgn="ctr"/>
                      <a:endParaRPr lang="es-CO" sz="12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</a:p>
                    <a:p>
                      <a:pPr algn="ctr" fontAlgn="ctr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7124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ÁNGELA </a:t>
                      </a:r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MARCELA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CASTELLANOS BARBOSA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Comunicación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ciencia y tecnología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9 am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 y 11 am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9634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LAURA ANDREA LEÓN ANHUAMAN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Psicobiología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Psicofisiológica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088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FRANCESCA SENESI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Civilizaciones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mundos 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antiguos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90329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ELIZABETH PÉREZ RODRÍGUEZ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Introducción Historia a la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Psicología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Psicología y Desarrollo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Infancia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Adolescencia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Psicología y Desarrollo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adultez y vejez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2:30 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4:30 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088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WILLIAM DAVID ARIZA ALARCÓN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Teoría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Humanista; Metodología Humanista 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Antropología y Estudios Culturales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Viernes 11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        Miércoles 10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088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ENRIQUE GARAVITO ARIZA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Método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Conductista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Fundamentos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Optativa conductual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7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70430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FERNANDO  CASTRO PEÑA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Seminario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Globalización;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Ciudadanías y Tic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Martes; Jueves y Viernes  5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pm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Miércoles;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y Viernes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44015" y="59012"/>
            <a:ext cx="90730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DE CIENCIAS DE LA SALUD Y EL DEPORTE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 AMA DE PSICOLOGÍA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</a:p>
        </p:txBody>
      </p:sp>
    </p:spTree>
    <p:extLst>
      <p:ext uri="{BB962C8B-B14F-4D97-AF65-F5344CB8AC3E}">
        <p14:creationId xmlns:p14="http://schemas.microsoft.com/office/powerpoint/2010/main" val="274316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054564"/>
              </p:ext>
            </p:extLst>
          </p:nvPr>
        </p:nvGraphicFramePr>
        <p:xfrm>
          <a:off x="144014" y="1052736"/>
          <a:ext cx="8784978" cy="566211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19234"/>
                <a:gridCol w="2248954"/>
                <a:gridCol w="2319234"/>
                <a:gridCol w="1897556"/>
              </a:tblGrid>
              <a:tr h="17140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7136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ÁLVARO DANIEL REYES GÓMEZ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Teoría Psicoanalítica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5811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NICOLÁS FONSECA BELTRÁN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Construcción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conocimiento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científico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Teoría Genético Estructuralista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Método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Genético Estructuralista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y Viernes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2848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JULIANA RODRÍGUEZ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Neuropsicología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4294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CAROL </a:t>
                      </a:r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FERNÁNDEZ JAIMES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Método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 psicoanálisis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Optativa psicoanálisis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pt-BR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9:30 </a:t>
                      </a:r>
                      <a:r>
                        <a:rPr lang="pt-BR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 </a:t>
                      </a:r>
                      <a:r>
                        <a:rPr lang="pt-BR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pm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pm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3471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 VALBUENA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Pensamiento matemático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 Descriptiva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4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8792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JOHANA  QUIROZ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Estadística inferencial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5 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9358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JIMÉNEZ WILLIAM ALEJANDRO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Teoría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conductista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a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9358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SANTIAGO ZARATE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Psicofisiológica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y Viernes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 pm 6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9358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ALEXA LILIANA RODRIGUEZ PADILLA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Psicopatología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 am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 am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6890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JULIO </a:t>
                      </a:r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CESAR MURCIA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PADILLA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Sujeto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subjetivación y poder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9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r>
                        <a:rPr lang="de-DE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 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4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Casa Blanca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No. 11 – 51  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tutorías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0" y="0"/>
            <a:ext cx="90730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DE CIENCIAS DE LA SALUD Y EL DEPORTE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 AMA DE PSICOLOGÍA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</a:p>
        </p:txBody>
      </p:sp>
    </p:spTree>
    <p:extLst>
      <p:ext uri="{BB962C8B-B14F-4D97-AF65-F5344CB8AC3E}">
        <p14:creationId xmlns:p14="http://schemas.microsoft.com/office/powerpoint/2010/main" val="131453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627367"/>
              </p:ext>
            </p:extLst>
          </p:nvPr>
        </p:nvGraphicFramePr>
        <p:xfrm>
          <a:off x="144016" y="1196752"/>
          <a:ext cx="8928991" cy="54452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8289"/>
                <a:gridCol w="2952895"/>
                <a:gridCol w="1898289"/>
                <a:gridCol w="2179518"/>
              </a:tblGrid>
              <a:tr h="4254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6625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JULIO CESAR </a:t>
                      </a:r>
                      <a:r>
                        <a:rPr lang="es-ES_tradnl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AMAYA</a:t>
                      </a:r>
                      <a:endParaRPr lang="es-ES_tradnl" sz="1100" b="1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Sociología del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consumo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Epistemología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Publicitaria.</a:t>
                      </a:r>
                      <a:endParaRPr lang="es-CO" sz="11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10 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am.</a:t>
                      </a:r>
                      <a:endParaRPr lang="es-CO" sz="11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Publicidad </a:t>
                      </a:r>
                    </a:p>
                    <a:p>
                      <a:pPr algn="ctr" fontAlgn="ctr"/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Cra. 15 No</a:t>
                      </a:r>
                      <a:r>
                        <a:rPr lang="es-CO" sz="11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72-11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Juntas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6625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MARIA </a:t>
                      </a:r>
                      <a:r>
                        <a:rPr lang="es-ES_tradn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ISABEL QUINTERO</a:t>
                      </a:r>
                      <a:endParaRPr lang="es-ES_tradnl" sz="1100" b="1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liente real;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aller creativo;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nternacionalización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intercambios</a:t>
                      </a:r>
                      <a:endParaRPr lang="es-CO" sz="11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11 am </a:t>
                      </a:r>
                      <a:r>
                        <a:rPr lang="es-ES_tradn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_tradnl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m</a:t>
                      </a:r>
                      <a:endParaRPr lang="es-ES_tradnl" sz="11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Publicidad </a:t>
                      </a:r>
                    </a:p>
                    <a:p>
                      <a:pPr algn="ctr" fontAlgn="ctr"/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Cra. 15 No</a:t>
                      </a:r>
                      <a:r>
                        <a:rPr lang="es-CO" sz="11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72-11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Juntas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6625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ANDRÉS </a:t>
                      </a:r>
                      <a:r>
                        <a:rPr lang="es-ES_tradnl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MONTAÑA</a:t>
                      </a:r>
                      <a:endParaRPr lang="es-ES_tradnl" sz="1100" b="1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Prácticas y Egresados</a:t>
                      </a:r>
                      <a:endParaRPr lang="es-CO" sz="11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8 am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pm 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Jueves 1 pm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pm </a:t>
                      </a:r>
                      <a:endParaRPr lang="en-US" sz="11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Publicidad </a:t>
                      </a:r>
                    </a:p>
                    <a:p>
                      <a:pPr algn="ctr" fontAlgn="ctr"/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Cra. 15 No</a:t>
                      </a:r>
                      <a:r>
                        <a:rPr lang="es-CO" sz="11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72-11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Juntas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6625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SANTIAGO NUÑEZ</a:t>
                      </a:r>
                      <a:endParaRPr lang="es-ES_tradnl" sz="1100" b="1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Analitycs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Google </a:t>
                      </a:r>
                      <a:r>
                        <a:rPr lang="es-CO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Adwords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Pauta en Redes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Sociales;</a:t>
                      </a:r>
                    </a:p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Estrategia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 </a:t>
                      </a:r>
                      <a:endParaRPr lang="es-CO" sz="11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Miércoles 8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Publicidad </a:t>
                      </a:r>
                    </a:p>
                    <a:p>
                      <a:pPr algn="ctr" fontAlgn="ctr"/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Cra. 15 No</a:t>
                      </a:r>
                      <a:r>
                        <a:rPr lang="es-CO" sz="11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72-11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Juntas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6625"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JORGE ALBERTO CRUZ</a:t>
                      </a:r>
                      <a:endParaRPr lang="es-ES_tradnl" sz="1100" b="1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Gráfica Publicitaria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Dirección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Arte</a:t>
                      </a:r>
                      <a:endParaRPr lang="es-CO" sz="11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Jueves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Publicidad </a:t>
                      </a:r>
                    </a:p>
                    <a:p>
                      <a:pPr algn="ctr" fontAlgn="ctr"/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Cra. 15 No</a:t>
                      </a:r>
                      <a:r>
                        <a:rPr lang="es-CO" sz="11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72-11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Juntas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6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ANGÉLICA GONZÁLEZ</a:t>
                      </a:r>
                      <a:endParaRPr lang="es-CO" sz="1100" b="1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Semiología;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Estética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Argumentación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Redacción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Publicitaria</a:t>
                      </a:r>
                      <a:endParaRPr lang="es-CO" sz="1100" b="0" i="0" u="none" strike="noStrike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m   Viernes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Publicidad </a:t>
                      </a:r>
                    </a:p>
                    <a:p>
                      <a:pPr algn="ctr" fontAlgn="ctr"/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Cra. 15 No</a:t>
                      </a:r>
                      <a:r>
                        <a:rPr lang="es-CO" sz="11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72-11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Juntas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9" marR="6369" marT="63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36003" y="1820"/>
            <a:ext cx="92170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DE PUBLICIDAD INTERNACIONAL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</a:t>
            </a:r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PUBLICIDAD </a:t>
            </a:r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INTERNACIONAL</a:t>
            </a:r>
            <a:endParaRPr lang="es-CO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</a:t>
            </a:r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2017-03</a:t>
            </a:r>
          </a:p>
        </p:txBody>
      </p:sp>
    </p:spTree>
    <p:extLst>
      <p:ext uri="{BB962C8B-B14F-4D97-AF65-F5344CB8AC3E}">
        <p14:creationId xmlns:p14="http://schemas.microsoft.com/office/powerpoint/2010/main" val="216867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950672"/>
              </p:ext>
            </p:extLst>
          </p:nvPr>
        </p:nvGraphicFramePr>
        <p:xfrm>
          <a:off x="288033" y="1258159"/>
          <a:ext cx="8784974" cy="524651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48015"/>
                <a:gridCol w="2454828"/>
                <a:gridCol w="2206587"/>
                <a:gridCol w="2275544"/>
              </a:tblGrid>
              <a:tr h="21731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97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DIANA</a:t>
                      </a:r>
                      <a:r>
                        <a:rPr lang="es-CO" sz="1100" b="1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VICTORIA </a:t>
                      </a:r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VARGAS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Comunicación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Organización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497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CARLOS PÉREZ BERNAL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Taller de radio; crónica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radial;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taller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periodismo;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radio ciudadana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497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MANUEL</a:t>
                      </a:r>
                      <a:r>
                        <a:rPr lang="es-CO" sz="1100" b="1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Civilizaciones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mundos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antiguos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497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LILIANA </a:t>
                      </a:r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GÓMEZ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Debates actuales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 </a:t>
                      </a:r>
                    </a:p>
                  </a:txBody>
                  <a:tcPr marL="0" marR="0" marT="0" marB="0" anchor="ctr"/>
                </a:tc>
              </a:tr>
              <a:tr h="497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LUIS FRANCISCO BUITRAGO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Diseño </a:t>
                      </a:r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animación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y Viernes 8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am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497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NELLA CAROLINA VEGA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Fundamentos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gestión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comunicación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organizaciones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y Viernes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497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WILLIAM ZAMBRANO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Diseño de proyectos 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comunicación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Miercoles y Viernes 7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497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DUNE GASTÓN VALLE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Comunicación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ciencia y tecnología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497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FREDY PINILLA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Taller de radio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Modelos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Gestión en proyectos de investigación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Jueves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4977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GABRIEL </a:t>
                      </a:r>
                      <a:r>
                        <a:rPr lang="es-CO" sz="11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PASTOR </a:t>
                      </a:r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MALLO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Crónica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operación;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Agenda Publica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Martes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              Viernes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876108" y="116632"/>
            <a:ext cx="72656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defTabSz="691286" fontAlgn="ctr">
              <a:defRPr/>
            </a:pP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ESCUELA DE CIENCIAS DE LA COMUNICACIÓN</a:t>
            </a:r>
          </a:p>
          <a:p>
            <a:pPr lvl="0" algn="ctr" defTabSz="691286" fontAlgn="ctr">
              <a:defRPr/>
            </a:pPr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PROGRAMA DE COMUNICACIÓN SOCIAL Y PERIODISMO</a:t>
            </a:r>
          </a:p>
          <a:p>
            <a:pPr algn="ctr" font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</a:t>
            </a:r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2017-03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3045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391225"/>
              </p:ext>
            </p:extLst>
          </p:nvPr>
        </p:nvGraphicFramePr>
        <p:xfrm>
          <a:off x="72008" y="-1"/>
          <a:ext cx="9073008" cy="67681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04938"/>
                <a:gridCol w="2215542"/>
                <a:gridCol w="2520280"/>
                <a:gridCol w="2232248"/>
              </a:tblGrid>
              <a:tr h="1006334">
                <a:tc gridSpan="4">
                  <a:txBody>
                    <a:bodyPr/>
                    <a:lstStyle/>
                    <a:p>
                      <a:pPr marL="0" marR="0" lvl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CIENCIAS</a:t>
                      </a:r>
                      <a:r>
                        <a:rPr lang="es-CO" sz="1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LA COMUNICACIÓN</a:t>
                      </a:r>
                    </a:p>
                    <a:p>
                      <a:pPr marL="0" marR="0" lvl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 DE COMUNICACIÓN SOCIAL Y PERIODISMO</a:t>
                      </a:r>
                    </a:p>
                    <a:p>
                      <a:pPr marL="0" marR="0" lvl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 TUTORÍAS </a:t>
                      </a:r>
                      <a:r>
                        <a:rPr lang="es-CO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2017-03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272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276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ANDREA CIFUENTES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Guion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narración con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cámara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</a:p>
                  </a:txBody>
                  <a:tcPr marL="0" marR="0" marT="0" marB="0" anchor="ctr"/>
                </a:tc>
              </a:tr>
              <a:tr h="5410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ÁLVARO VELANDIA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Narrativas audiovisuales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Miercoles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 y </a:t>
                      </a:r>
                    </a:p>
                    <a:p>
                      <a:pPr algn="ctr" rtl="0" fontAlgn="ctr"/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pm </a:t>
                      </a:r>
                      <a:r>
                        <a:rPr lang="pt-B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pm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60596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DIANA SOFÍA GAVIRIA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Fundamentos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gestión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9 am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y </a:t>
                      </a:r>
                    </a:p>
                    <a:p>
                      <a:pPr algn="ctr" rtl="0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3 pm </a:t>
                      </a:r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410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DIANA PATRICIA BERNAL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Semiótica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E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 mundo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sus signos;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Comunicación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ciencia y tecnología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Miercoles 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</a:t>
                      </a:r>
                      <a:r>
                        <a:rPr lang="fr-FR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735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DIANA SOCHA HERNÁNDEZ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Taller de narrativas periodísticas;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Crónica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opinión;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Entrevista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reportaje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Jueves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410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DIEGO GARCÍA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RAMÍREZ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Antropología y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estudios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culturales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 y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30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FELIPE SANTIAGO ROJAS A.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Taller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radio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8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4761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HAYDEE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GUZMÁN RA</a:t>
                      </a:r>
                      <a:r>
                        <a:rPr lang="es-CO" sz="1100" b="1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ÍREZ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Asesorías de tesís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302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HÉCTOR ANDRÉS CALDERÓN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Taller de narrativas periodísticas crónica y opinión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410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JORGE </a:t>
                      </a:r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MALDONADO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mundo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sus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signos;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Literatura Universal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Viernes 10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de Comunicación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 74 No 11 – 63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 de estudiantes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Primer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10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276458"/>
              </p:ext>
            </p:extLst>
          </p:nvPr>
        </p:nvGraphicFramePr>
        <p:xfrm>
          <a:off x="144015" y="1556792"/>
          <a:ext cx="8784978" cy="5065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1255"/>
                <a:gridCol w="2445424"/>
                <a:gridCol w="2214101"/>
                <a:gridCol w="2054198"/>
              </a:tblGrid>
              <a:tr h="273247">
                <a:tc>
                  <a:txBody>
                    <a:bodyPr/>
                    <a:lstStyle/>
                    <a:p>
                      <a:pPr algn="ctr" fontAlgn="b"/>
                      <a:endParaRPr lang="es-CO" sz="12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</a:p>
                    <a:p>
                      <a:pPr algn="ctr" fontAlgn="b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10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LUIS JOAQUÍN BECERRA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Introducción a la Historia de Roma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1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Torre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Mayor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Derecho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10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BERNARDO CÁRDENAS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Procesal Civil General I; Derecho Procesal Civil Especial II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3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es-CO" sz="11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75 No </a:t>
                      </a: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15 -15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Consultorio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jurídico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 lado de la DIAN</a:t>
                      </a: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10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FERNANDO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MOTTA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Laboral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Viernes 3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es-CO" sz="11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75 No </a:t>
                      </a: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15 -15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Consultorio jurídico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 lado de la DIAN</a:t>
                      </a: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70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JÓSE MARÍA </a:t>
                      </a:r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 CASTILLO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Administrativo Especial I; Derecho Administrativo Especial II; Derecho Administrativo General II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y Jueves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Torre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(ascensor de rectoría)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Sexto piso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Vicerrectoría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 académica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10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LEONARDO ESPINOSA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Comercial I Y Derecho Comercial II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y Jueves 7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Secretaría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 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Despacho Dr. Espinosa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705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ANDRÉS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SARMIENTO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Internacional Público I Y Metodología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4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 y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Torre D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Séptimo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Público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761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RODRIGO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GONZÁLEZ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Introducción al Derecho Anglosajón Y Derecho Constitucional 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Miércoles 12m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Torre F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Mayor de Derecho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410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ERNESTO LUCENA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Constitucional General I Y Derecho Constitucional General II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y Jueves 2:30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3:30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Torre F - Segundo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Escuela Mayor de Derecho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0" y="404664"/>
            <a:ext cx="9073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MAYOR DE  DERECHO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DERECHO  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30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528890"/>
              </p:ext>
            </p:extLst>
          </p:nvPr>
        </p:nvGraphicFramePr>
        <p:xfrm>
          <a:off x="171423" y="1844826"/>
          <a:ext cx="8730162" cy="4104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8331"/>
                <a:gridCol w="2430165"/>
                <a:gridCol w="2200286"/>
                <a:gridCol w="2041380"/>
              </a:tblGrid>
              <a:tr h="22709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257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PABLO SIERRA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Penal General I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Lunes; </a:t>
                      </a:r>
                      <a:r>
                        <a:rPr lang="fr-FR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</a:t>
                      </a:r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Viernes 2 pm </a:t>
                      </a:r>
                    </a:p>
                    <a:p>
                      <a:pPr algn="ctr" fontAlgn="ctr"/>
                      <a:r>
                        <a:rPr lang="fr-FR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3 pm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Torre D –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Séptimo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Departamento de Derecho Penal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257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FERNANDO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VELÁSQUEZ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Penal General II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Jueves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Torre D –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Séptimo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Departamento de Derecho Penal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257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MARIANA </a:t>
                      </a:r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BERNAL FANDIÑO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Civil Obligaciones; Derecho Civil Obligaciones II; Contratos I Y Contratos II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10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Miércoles </a:t>
                      </a:r>
                    </a:p>
                    <a:p>
                      <a:pPr algn="ctr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am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Torre D –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Séptimo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Detrás de Derecho Penal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257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DAVID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JARAMILLO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Penal Especial 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2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Torre D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Noveno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piso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Departamento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Penal Especial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25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CHRISTIAN</a:t>
                      </a:r>
                      <a:r>
                        <a:rPr lang="es-CO" sz="1100" b="1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WOLFFHÜGEL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Derecho Penal Especial II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Torre D –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Séptimo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Departamento de Derecho Penal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44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MARCELA </a:t>
                      </a:r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PALACIO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Intellectual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Property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10 am a 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Torre D –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Séptimo piso</a:t>
                      </a:r>
                      <a:endParaRPr lang="es-CO" sz="11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Departamento de Derecho Público</a:t>
                      </a:r>
                      <a:endParaRPr lang="es-CO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3" marR="5713" marT="56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3307" y="476672"/>
            <a:ext cx="9073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MAYOR DE  DERECHO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DERECHO  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74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073375"/>
              </p:ext>
            </p:extLst>
          </p:nvPr>
        </p:nvGraphicFramePr>
        <p:xfrm>
          <a:off x="180019" y="2204864"/>
          <a:ext cx="8712967" cy="311324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68253"/>
                <a:gridCol w="2742076"/>
                <a:gridCol w="2134186"/>
                <a:gridCol w="1568452"/>
              </a:tblGrid>
              <a:tr h="34198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145821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JUAN CAMILO TRIVIÑO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Fundamentos de Derecho Procesal Penal Y Fundamentos de Penal Especial.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1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1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Miércoles </a:t>
                      </a:r>
                      <a:r>
                        <a:rPr lang="es-CO" sz="11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6 </a:t>
                      </a: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pm  </a:t>
                      </a:r>
                      <a:r>
                        <a:rPr lang="es-CO" sz="11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 </a:t>
                      </a: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pm</a:t>
                      </a:r>
                      <a:endParaRPr lang="es-CO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1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Cra </a:t>
                      </a:r>
                      <a:r>
                        <a:rPr lang="es-CO" sz="11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15 </a:t>
                      </a: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</a:t>
                      </a:r>
                      <a:r>
                        <a:rPr lang="es-CO" sz="11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76-86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Quinto piso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Bloque </a:t>
                      </a: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13130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PIEDAD MALAVER CALDERÓN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Métodos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investigación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Trabajo de Grado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Lunes de 10 am a 12 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Cra 15 No</a:t>
                      </a:r>
                      <a:r>
                        <a:rPr lang="es-CO" sz="11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76-86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Quinto piso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Bloque L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0" y="620688"/>
            <a:ext cx="90730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ESCUELA MAYOR DE  DERECHO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 AMA DE CRIMINALISTICA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TUTORÍAS 2017-03</a:t>
            </a:r>
          </a:p>
        </p:txBody>
      </p:sp>
    </p:spTree>
    <p:extLst>
      <p:ext uri="{BB962C8B-B14F-4D97-AF65-F5344CB8AC3E}">
        <p14:creationId xmlns:p14="http://schemas.microsoft.com/office/powerpoint/2010/main" val="351188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-36004" y="116632"/>
            <a:ext cx="9217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ESCUELA DE ECONOMÍA</a:t>
            </a: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PROGRAMA DE ECONOMIA </a:t>
            </a:r>
          </a:p>
          <a:p>
            <a:pPr algn="ctr"/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TUTORÍAS 2017-03</a:t>
            </a:r>
            <a:endParaRPr lang="es-CO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574738"/>
              </p:ext>
            </p:extLst>
          </p:nvPr>
        </p:nvGraphicFramePr>
        <p:xfrm>
          <a:off x="144018" y="1091611"/>
          <a:ext cx="8856983" cy="539831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771396"/>
                <a:gridCol w="2837114"/>
                <a:gridCol w="2406220"/>
                <a:gridCol w="1842253"/>
              </a:tblGrid>
              <a:tr h="19726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40" marR="8540" marT="8540" marB="0" anchor="ctr"/>
                </a:tc>
              </a:tr>
              <a:tr h="4483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RODRIGO</a:t>
                      </a:r>
                      <a:r>
                        <a:rPr lang="es-CO" sz="105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ALVARADO </a:t>
                      </a:r>
                      <a:endParaRPr lang="es-CO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Microeconomía;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Introducción a la economía; Fundamentos de economía 1,2 ; Economía Colombiana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 2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pm a 4 pm</a:t>
                      </a:r>
                    </a:p>
                    <a:p>
                      <a:pPr algn="ctr" rtl="0" fontAlgn="ctr"/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 9 am a 11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</a:p>
                  </a:txBody>
                  <a:tcPr marL="9525" marR="9525" marT="9525" marB="0" anchor="ctr"/>
                </a:tc>
              </a:tr>
              <a:tr h="6679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ALEX ARAQUE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Ecometría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y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2;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E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conomía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regional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 microeconomía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Viernes 11 am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Escuela Economía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Bloque administrativo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tercer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iso</a:t>
                      </a:r>
                    </a:p>
                  </a:txBody>
                  <a:tcPr marL="9525" marR="9525" marT="9525" marB="0" anchor="ctr"/>
                </a:tc>
              </a:tr>
              <a:tr h="57606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DIANA PATRICIA NIÑO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Microeconomía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 y Jueves  2 pm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pm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Escuela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Economía 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Bloque administrativo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Cuarto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834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HERNÁN ENRÍQUEZ</a:t>
                      </a:r>
                      <a:endParaRPr lang="es-CO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Ecometría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 y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pm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pm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Escuela Economía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Bloque administrativo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tercer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85984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JAVIER ALFONSO GALÁN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Macroeconomía 1; Microeconomía; Introducción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la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economía y Plataforma </a:t>
                      </a:r>
                      <a:r>
                        <a:rPr lang="es-C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bloomberg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 y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pm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pm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</a:t>
                      </a: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Primer piso</a:t>
                      </a:r>
                    </a:p>
                  </a:txBody>
                  <a:tcPr marL="9525" marR="9525" marT="9525" marB="0" anchor="ctr"/>
                </a:tc>
              </a:tr>
              <a:tr h="64496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JAVIER ENRIQUE DELGADO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Historia del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pensamiento económico; Introducción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la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economía y Microeconomía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Lunes y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Miercoles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pm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pm </a:t>
                      </a:r>
                    </a:p>
                    <a:p>
                      <a:pPr algn="ctr" rtl="0" fontAlgn="b"/>
                      <a:r>
                        <a:rPr lang="fr-F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Viernes 9 am a 11 am</a:t>
                      </a:r>
                      <a:endParaRPr lang="fr-F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  <a:r>
                        <a:rPr lang="fr-F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pm a 10 pm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Escuela Economía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Bloque administrativo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tercer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iso</a:t>
                      </a:r>
                    </a:p>
                  </a:txBody>
                  <a:tcPr marL="9525" marR="9525" marT="9525" marB="0" anchor="ctr"/>
                </a:tc>
              </a:tr>
              <a:tr h="59474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LUIS ALEJANDRO BELLO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Economía dinámica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;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Instrumentos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 análisis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económicos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;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Modelos matriciales y optimización económica y Macroeconomía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 y Viernes 2 pm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Escuela Economía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Bloque administrativo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tercer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93982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MARIANA </a:t>
                      </a:r>
                      <a:r>
                        <a:rPr lang="es-CO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PINEDA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Macroeconomía 1,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3; Introducción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la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economía y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olítica monetaria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Martes y Jueves 2 pm </a:t>
                      </a: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Escuela Economía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Bloque administrativo</a:t>
                      </a:r>
                    </a:p>
                    <a:p>
                      <a:pPr algn="ctr" rtl="0" fontAlgn="b"/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tercer</a:t>
                      </a:r>
                      <a:r>
                        <a:rPr lang="es-C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</a:t>
                      </a:r>
                      <a:r>
                        <a:rPr lang="es-C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23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-35779" y="0"/>
            <a:ext cx="92170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ESCUELA INTERNACIONAL DE </a:t>
            </a:r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ADMINISTRACIÓN Y MARKETING 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 AMA MARKETING Y NEGOCIOS INTERNACIONALES</a:t>
            </a:r>
            <a:endParaRPr lang="es-CO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HORARIOS </a:t>
            </a:r>
            <a:r>
              <a:rPr lang="es-CO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TUTORÍAS </a:t>
            </a:r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2017-03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106762"/>
              </p:ext>
            </p:extLst>
          </p:nvPr>
        </p:nvGraphicFramePr>
        <p:xfrm>
          <a:off x="126126" y="1124744"/>
          <a:ext cx="8893213" cy="53018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2218"/>
                <a:gridCol w="2929457"/>
                <a:gridCol w="2441214"/>
                <a:gridCol w="1360324"/>
              </a:tblGrid>
              <a:tr h="7039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ESPECIALIDAD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LUGAR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0205">
                <a:tc>
                  <a:txBody>
                    <a:bodyPr/>
                    <a:lstStyle/>
                    <a:p>
                      <a:pPr algn="ctr" fontAlgn="t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ANTONIO ALONSO GONZÁLEZ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Nociones de Marketing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3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Decanatura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Marketing -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E.I.A.M Primer piso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rtl="0" fontAlgn="b"/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H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algn="ctr" fontAlgn="t"/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MARCO </a:t>
                      </a:r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ABSALON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DÍAZ </a:t>
                      </a:r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CLAVIJO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Análisis multivariado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9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Miércoles 1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pm 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Viernes 11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Primer piso</a:t>
                      </a: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965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LUIS FELIPE PIÑEROS OSPINA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 marketing y Direccionamiento estratégico de Marketing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Lunes y Viernes 3 pm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Segundo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7166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ANTONIO </a:t>
                      </a:r>
                      <a:r>
                        <a:rPr lang="es-CO" sz="11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DÍAZ MORALES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Teoría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</a:t>
                      </a:r>
                      <a:r>
                        <a:rPr lang="en-US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</a:t>
                      </a:r>
                      <a:r>
                        <a:rPr lang="en-US" sz="1100" u="none" strike="noStrike" baseline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ción</a:t>
                      </a:r>
                      <a:r>
                        <a:rPr lang="en-US" sz="11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n-US" sz="11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mercados</a:t>
                      </a:r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Marketing research; 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Sales management y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Marketing strategy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y Jueves 8 am </a:t>
                      </a:r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PRIME 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</a:t>
                      </a:r>
                      <a:r>
                        <a:rPr lang="es-CO" sz="11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</a:t>
                      </a:r>
                    </a:p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Séptimo piso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027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RICARDO BERNAL CLAVIJO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Investigación cuantitativa y Mercado estratégico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Martes 8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am</a:t>
                      </a:r>
                    </a:p>
                    <a:p>
                      <a:pPr algn="ctr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Miércoles 7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am </a:t>
                      </a:r>
                    </a:p>
                    <a:p>
                      <a:pPr algn="ctr" fontAlgn="ctr"/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Jueves 9 am </a:t>
                      </a:r>
                      <a:r>
                        <a:rPr lang="de-DE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de-DE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am.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Bloque N</a:t>
                      </a:r>
                    </a:p>
                    <a:p>
                      <a:pPr marL="0" marR="0" indent="0" algn="ctr" defTabSz="6912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Calle</a:t>
                      </a:r>
                      <a:r>
                        <a:rPr lang="pt-BR" sz="11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73 No14-21</a:t>
                      </a:r>
                      <a:endParaRPr lang="es-CO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r>
                        <a:rPr lang="es-CO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Salas de estudio  Primer piso</a:t>
                      </a:r>
                    </a:p>
                  </a:txBody>
                  <a:tcPr marL="6494" marR="6494" marT="644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98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Application xmlns="http://www.sap.com/cof/powerpoint/application">
  <Version>2</Version>
  <Revision>2.3.2.60825</Revision>
</Application>
</file>

<file path=customXml/item2.xml><?xml version="1.0" encoding="utf-8"?>
<Application xmlns="http://www.sap.com/cof/ao/powerpoint/application">
  <com.sap.ip.bi.pioneer>
    <Version>4</Version>
    <AAO_Revision>2.3.2.60825</AAO_Revision>
    <RefreshOnOpen>False</RefreshOnOpen>
    <PlanningModeSetToChangeMode>True</PlanningModeSetToChangeMode>
    <Cleaned>False</Cleaned>
    <ForcePromptOnInitialRefresh>False</ForcePromptOnInitialRefresh>
    <StorePromptsInDocument>True</StorePromptsInDocument>
    <MergeVariables>False</MergeVariables>
    <WorkingMode>Local</WorkingMode>
    <RefreshPlanningObjectsOnRefreshAll>True</RefreshPlanningObjectsOnRefreshAll>
    <Items/>
  </com.sap.ip.bi.pioneer>
</Application>
</file>

<file path=customXml/itemProps1.xml><?xml version="1.0" encoding="utf-8"?>
<ds:datastoreItem xmlns:ds="http://schemas.openxmlformats.org/officeDocument/2006/customXml" ds:itemID="{A585AA67-D6FA-4083-AEFB-2B2942FF4FDE}">
  <ds:schemaRefs>
    <ds:schemaRef ds:uri="http://www.sap.com/cof/powerpoint/application"/>
  </ds:schemaRefs>
</ds:datastoreItem>
</file>

<file path=customXml/itemProps2.xml><?xml version="1.0" encoding="utf-8"?>
<ds:datastoreItem xmlns:ds="http://schemas.openxmlformats.org/officeDocument/2006/customXml" ds:itemID="{70F8BA56-5447-4391-BE37-A3EC366C5D07}">
  <ds:schemaRefs>
    <ds:schemaRef ds:uri="http://www.sap.com/cof/ao/powerpoint/applic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10257</TotalTime>
  <Words>5676</Words>
  <Application>Microsoft Office PowerPoint</Application>
  <PresentationFormat>Personalizado</PresentationFormat>
  <Paragraphs>1347</Paragraphs>
  <Slides>27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Practicante Decanatura</dc:creator>
  <cp:lastModifiedBy>Tutoria EAIM</cp:lastModifiedBy>
  <cp:revision>303</cp:revision>
  <cp:lastPrinted>2017-09-18T19:52:09Z</cp:lastPrinted>
  <dcterms:created xsi:type="dcterms:W3CDTF">2017-07-27T13:52:49Z</dcterms:created>
  <dcterms:modified xsi:type="dcterms:W3CDTF">2017-09-18T19:52:43Z</dcterms:modified>
</cp:coreProperties>
</file>